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81" r:id="rId4"/>
    <p:sldId id="287" r:id="rId5"/>
    <p:sldId id="282" r:id="rId6"/>
    <p:sldId id="283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88" r:id="rId17"/>
    <p:sldId id="29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2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0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9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4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8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5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9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1A56E-9D98-4C99-87A7-BB4E4AF4D4E9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FC001-C574-43D2-893C-7EE40F13E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6.png"/><Relationship Id="rId7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6.pn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6.png"/><Relationship Id="rId7" Type="http://schemas.openxmlformats.org/officeDocument/2006/relationships/hyperlink" Target="https://drive.google.com/file/d/1MN_k5DGZrnEPZPzzGxpfJAiB04fS3YOv/view?usp=sharin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6.png"/><Relationship Id="rId7" Type="http://schemas.openxmlformats.org/officeDocument/2006/relationships/image" Target="../media/image3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odastil.com.ua/wp-content/uploads/2025/04/%D0%9C%D0%BE%D0%B4%D0%B8-%D1%96-%D1%81%D1%82%D0%B8%D0%BB%D1%8E-2025.mp4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modastil.com.ua/wp-content/uploads/2025/04/%D0%B5%D0%BA%D1%81%D0%BA%D1%83%D1%80%D1%81%D1%96%D1%8F2025-%D0%B0%D0%B1%D1%96%D1%82%D1%83%D1%80%D1%96%D1%94%D0%BD%D1%82%D1%83.mp4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40.png"/><Relationship Id="rId5" Type="http://schemas.openxmlformats.org/officeDocument/2006/relationships/image" Target="../media/image8.jpeg"/><Relationship Id="rId10" Type="http://schemas.openxmlformats.org/officeDocument/2006/relationships/image" Target="../media/image39.jpg"/><Relationship Id="rId4" Type="http://schemas.openxmlformats.org/officeDocument/2006/relationships/image" Target="../media/image7.pn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6.png"/><Relationship Id="rId7" Type="http://schemas.openxmlformats.org/officeDocument/2006/relationships/image" Target="../media/image4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46.jpeg"/><Relationship Id="rId5" Type="http://schemas.openxmlformats.org/officeDocument/2006/relationships/image" Target="../media/image8.jpeg"/><Relationship Id="rId10" Type="http://schemas.openxmlformats.org/officeDocument/2006/relationships/image" Target="../media/image45.jpeg"/><Relationship Id="rId4" Type="http://schemas.openxmlformats.org/officeDocument/2006/relationships/image" Target="../media/image7.png"/><Relationship Id="rId9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26.jpeg"/><Relationship Id="rId4" Type="http://schemas.openxmlformats.org/officeDocument/2006/relationships/image" Target="../media/image7.png"/><Relationship Id="rId9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78"/>
            <a:ext cx="12192000" cy="6953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68" y="3722189"/>
            <a:ext cx="3048006" cy="30480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181" y="4009291"/>
            <a:ext cx="4768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7600" y="829995"/>
            <a:ext cx="8201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3600" b="1" dirty="0">
              <a:solidFill>
                <a:srgbClr val="C00000"/>
              </a:solidFill>
            </a:endParaRPr>
          </a:p>
          <a:p>
            <a:r>
              <a:rPr lang="ru-RU" sz="3600" b="1" dirty="0">
                <a:solidFill>
                  <a:srgbClr val="C00000"/>
                </a:solidFill>
              </a:rPr>
              <a:t>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15EDC-A694-768B-8D8C-A0BEC4B458EC}"/>
              </a:ext>
            </a:extLst>
          </p:cNvPr>
          <p:cNvSpPr txBox="1"/>
          <p:nvPr/>
        </p:nvSpPr>
        <p:spPr>
          <a:xfrm>
            <a:off x="404326" y="3286921"/>
            <a:ext cx="113833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0070C0"/>
                </a:solidFill>
              </a:rPr>
              <a:t>Звіт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роботи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учнівського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самоврядування</a:t>
            </a:r>
            <a:r>
              <a:rPr lang="ru-RU" sz="4400" b="1" dirty="0">
                <a:solidFill>
                  <a:srgbClr val="0070C0"/>
                </a:solidFill>
              </a:rPr>
              <a:t>       за 2024-2025 </a:t>
            </a:r>
            <a:r>
              <a:rPr lang="ru-RU" sz="4400" b="1" dirty="0" err="1">
                <a:solidFill>
                  <a:srgbClr val="0070C0"/>
                </a:solidFill>
              </a:rPr>
              <a:t>н.р</a:t>
            </a:r>
            <a:r>
              <a:rPr lang="ru-RU" sz="4400" b="1" dirty="0">
                <a:solidFill>
                  <a:srgbClr val="0070C0"/>
                </a:solidFill>
              </a:rPr>
              <a:t>.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A19E7-42E6-2ACF-1C6F-16D214BE3DB2}"/>
              </a:ext>
            </a:extLst>
          </p:cNvPr>
          <p:cNvSpPr txBox="1"/>
          <p:nvPr/>
        </p:nvSpPr>
        <p:spPr>
          <a:xfrm>
            <a:off x="258579" y="1999823"/>
            <a:ext cx="112647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ДЕРЖАВНИЙ НАВЧАЛЬНИЙ ЗАКЛАД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 «ЗАПОРІЗЬКЕ ВИЩЕ ПРОФЕСІЙНЕ УЧИЛИЩЕ МОДИ І СТИЛЮ»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855267-191E-2CE8-3447-E9CD6BD53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121236" y="187995"/>
            <a:ext cx="1793524" cy="17610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3A31B8-611C-EA47-CFA1-D066A4E81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88" y="212029"/>
            <a:ext cx="1418253" cy="18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7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61916-7FE3-88F0-7B0A-BEA46532F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0E19AD-BFB7-3673-41F5-2AF73B764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318AC2-FC61-62AA-C887-F778B894B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D87463-F75D-2ABA-76BD-4F952800E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E4ED60-1ABE-B298-4085-171833CDD7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0C5989-1393-C0F9-60D2-F98D5301C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E9FA22-A481-735D-DCD2-13D2E7FD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Основні напрямки роботи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56FD92C1-34D5-AFAF-A7E1-FD5600093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967" y="1727033"/>
            <a:ext cx="4349034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>
                <a:solidFill>
                  <a:srgbClr val="7030A0"/>
                </a:solidFill>
              </a:rPr>
              <a:t>Соціальний напрям:</a:t>
            </a:r>
            <a:endParaRPr lang="uk-UA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Вивчення потреб і запитів учнів.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Організація підтримки соціально вразливих категорій учнів (діти-сироти, з багатодітних сімей тощо).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Проведення анкетувань, опитувань, реалізація ініціатив для покращення психологічного клімату.</a:t>
            </a:r>
          </a:p>
          <a:p>
            <a:endParaRPr lang="uk-UA" dirty="0"/>
          </a:p>
        </p:txBody>
      </p: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08673229-51A9-AD75-3C81-8E84F11B93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22" y="3695941"/>
            <a:ext cx="3829050" cy="2871788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8C751D3-F8C8-F2D5-DEBD-BF17042FA8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14" y="1715946"/>
            <a:ext cx="3715544" cy="49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5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0E8D7-983C-F80A-09A7-ADCD522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A1E71-BB08-70DD-1584-286558AA3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B7EAA8-A7B4-7C66-3C93-0661A06A1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3F42C7-C99B-E01D-33E3-55B0C8170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A57C04-6A31-0B63-CD99-F85367ECA8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B30AC1-C2D5-F269-CDFC-C1787A3BF5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AED918-9A36-4580-7452-5849FBBB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Основні напрямки роботи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CF28AD83-F863-7733-5558-EEA3658A5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861" y="1825625"/>
            <a:ext cx="5543939" cy="4351338"/>
          </a:xfrm>
        </p:spPr>
        <p:txBody>
          <a:bodyPr/>
          <a:lstStyle/>
          <a:p>
            <a:pPr>
              <a:buNone/>
            </a:pPr>
            <a:r>
              <a:rPr lang="ru-RU" b="1" dirty="0" err="1">
                <a:solidFill>
                  <a:srgbClr val="7030A0"/>
                </a:solidFill>
              </a:rPr>
              <a:t>Екологічний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напрям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«</a:t>
            </a:r>
            <a:r>
              <a:rPr lang="ru-RU" dirty="0" err="1"/>
              <a:t>Чисте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», «</a:t>
            </a:r>
            <a:r>
              <a:rPr lang="ru-RU" dirty="0" err="1"/>
              <a:t>Збережемо</a:t>
            </a:r>
            <a:r>
              <a:rPr lang="ru-RU" dirty="0"/>
              <a:t> природу разом».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Благоустрій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училища.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екоаксесуарів</a:t>
            </a:r>
            <a:r>
              <a:rPr lang="ru-RU" dirty="0"/>
              <a:t>, участь у </a:t>
            </a:r>
            <a:r>
              <a:rPr lang="ru-RU" dirty="0" err="1"/>
              <a:t>тематичних</a:t>
            </a:r>
            <a:r>
              <a:rPr lang="ru-RU" dirty="0"/>
              <a:t> конкурсах та </a:t>
            </a:r>
            <a:r>
              <a:rPr lang="ru-RU" dirty="0" err="1"/>
              <a:t>виставках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14" name="Місце для вмісту 12">
            <a:extLst>
              <a:ext uri="{FF2B5EF4-FFF2-40B4-BE49-F238E27FC236}">
                <a16:creationId xmlns:a16="http://schemas.microsoft.com/office/drawing/2014/main" id="{D95D4A7B-0D2C-3348-CE08-211866D236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1583213"/>
            <a:ext cx="1961134" cy="26148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F32532-552C-9A82-D0B8-CC9B02A51E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02" y="1471139"/>
            <a:ext cx="3737407" cy="47058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8459A3-9242-28A3-E84B-11C7DC18A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71" y="4375859"/>
            <a:ext cx="3168867" cy="23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0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70860-655C-D37C-4196-99DF2FC50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28D2A3-0C1B-0A8E-DF05-60ED19044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F42F9-C04A-ED6E-E66F-CFD431DC4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C36F94-0358-6BE9-111E-A40462BFA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E4EE9E-9BD6-E7F5-5BFE-128FF7338B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DF6E2F-DC9A-45C3-64F3-9B4596915C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3CDF8A-27B2-09B7-3F3E-260B3918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Основні напрямки роботи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4E83BC3C-B044-CE11-4F5D-B09EDBBAD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216" y="1583212"/>
            <a:ext cx="5618584" cy="45937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>
                <a:solidFill>
                  <a:srgbClr val="7030A0"/>
                </a:solidFill>
              </a:rPr>
              <a:t>Інформаційний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напрям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 </a:t>
            </a:r>
            <a:r>
              <a:rPr lang="ru-RU" dirty="0" err="1"/>
              <a:t>учнівського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Висвітлення</a:t>
            </a:r>
            <a:r>
              <a:rPr lang="ru-RU" dirty="0"/>
              <a:t> новин училища, </a:t>
            </a:r>
            <a:r>
              <a:rPr lang="ru-RU" dirty="0" err="1"/>
              <a:t>участі</a:t>
            </a:r>
            <a:r>
              <a:rPr lang="ru-RU" dirty="0"/>
              <a:t> у заходах,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, фото- і </a:t>
            </a:r>
            <a:r>
              <a:rPr lang="ru-RU" dirty="0" err="1"/>
              <a:t>медіаконтенту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https://drive.google.com/file/d/1MN_k5DGZrnEPZPzzGxpfJAiB04fS3YOv/view?usp=sharing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endParaRPr lang="uk-UA" dirty="0"/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B4A296F6-D544-E3DB-1F82-5EFC3E562F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72" y="1583212"/>
            <a:ext cx="2549612" cy="435133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6E8325-1E2C-CB1E-75E1-868B3AC2DE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471140"/>
            <a:ext cx="2291570" cy="48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7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748D6-C624-071A-0AFE-7D1E8B421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F86D7D-7B02-ED67-8554-859E65D75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06558B-0535-1E6C-3BCB-75E2F3766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7F9B8C-EFFF-D880-FCFB-6AD7EFDDE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3DE82-F665-5FA5-6302-0E3C689A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6F7C49-6A13-DFDE-2607-2CB5CB0900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FD73D5-9109-039F-EE11-C72ECA32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Основні напрямки роботи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47FB42BC-1D02-4D56-7F2C-484E4F7C2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886" y="1825625"/>
            <a:ext cx="5627914" cy="4351338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Спортивно-</a:t>
            </a:r>
            <a:r>
              <a:rPr lang="ru-RU" b="1" dirty="0" err="1">
                <a:solidFill>
                  <a:srgbClr val="7030A0"/>
                </a:solidFill>
              </a:rPr>
              <a:t>оздоровчий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напрям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турнірів</a:t>
            </a:r>
            <a:r>
              <a:rPr lang="ru-RU" dirty="0"/>
              <a:t>, </a:t>
            </a:r>
            <a:r>
              <a:rPr lang="ru-RU" dirty="0" err="1"/>
              <a:t>естафет</a:t>
            </a:r>
            <a:r>
              <a:rPr lang="ru-RU" dirty="0"/>
              <a:t>,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Заохочення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до занять спортом,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Участь у </a:t>
            </a:r>
            <a:r>
              <a:rPr lang="ru-RU" dirty="0" err="1"/>
              <a:t>міських</a:t>
            </a:r>
            <a:r>
              <a:rPr lang="ru-RU" dirty="0"/>
              <a:t> та </a:t>
            </a:r>
            <a:r>
              <a:rPr lang="ru-RU" dirty="0" err="1"/>
              <a:t>обласних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змаганнях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133AF41F-E451-3360-4534-EF262B67D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27" y="1492377"/>
            <a:ext cx="3937087" cy="2624724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DDB042-AB91-9661-38E1-E7891364BC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13" y="4203396"/>
            <a:ext cx="5756988" cy="259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09424-ADF4-2C16-AD10-6580C567E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CFB385-1CBF-72B8-CE06-AB5DE6870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2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EB66B8-6118-C296-9004-517B403A8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F20D86-8EF9-0F71-43B3-DB97F372B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715C54-1892-A8BF-E2D9-EF6F3D19FD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31572A-0B13-3D25-E0F4-5833A1CE1B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B33CDA-D0E0-3A3B-B8E3-8FCC198A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Основні напрямки роботи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2F3649BB-FB75-33AC-5A06-01737B9EC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468" y="1596154"/>
            <a:ext cx="4558135" cy="4580809"/>
          </a:xfrm>
        </p:spPr>
        <p:txBody>
          <a:bodyPr>
            <a:normAutofit fontScale="47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100" b="1" dirty="0" err="1">
                <a:solidFill>
                  <a:srgbClr val="7030A0"/>
                </a:solidFill>
              </a:rPr>
              <a:t>Профорієнтаційний</a:t>
            </a:r>
            <a:r>
              <a:rPr lang="ru-RU" sz="5100" b="1" dirty="0">
                <a:solidFill>
                  <a:srgbClr val="7030A0"/>
                </a:solidFill>
              </a:rPr>
              <a:t> </a:t>
            </a:r>
            <a:r>
              <a:rPr lang="ru-RU" sz="5100" b="1" dirty="0" err="1">
                <a:solidFill>
                  <a:srgbClr val="7030A0"/>
                </a:solidFill>
              </a:rPr>
              <a:t>напрям</a:t>
            </a:r>
            <a:r>
              <a:rPr lang="ru-RU" sz="5100" b="1" dirty="0">
                <a:solidFill>
                  <a:srgbClr val="7030A0"/>
                </a:solidFill>
              </a:rPr>
              <a:t>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dirty="0">
                <a:latin typeface="Arial" panose="020B0604020202020204" pitchFamily="34" charset="0"/>
              </a:rPr>
              <a:t>Проведення зустрічей зі школярами;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dirty="0">
                <a:latin typeface="Arial" panose="020B0604020202020204" pitchFamily="34" charset="0"/>
              </a:rPr>
              <a:t>Організацію Днів відкритих дверей;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dirty="0">
                <a:latin typeface="Arial" panose="020B0604020202020204" pitchFamily="34" charset="0"/>
              </a:rPr>
              <a:t>Участь у міських та обласних профорієнтаційних заходах («</a:t>
            </a:r>
            <a:r>
              <a:rPr lang="uk-UA" dirty="0"/>
              <a:t>«WORK</a:t>
            </a:r>
            <a:r>
              <a:rPr lang="en-US" dirty="0"/>
              <a:t>&amp;</a:t>
            </a:r>
            <a:r>
              <a:rPr lang="uk-UA" dirty="0"/>
              <a:t>МОЛОДЬ. КРОК ДО УСПІХУ»</a:t>
            </a:r>
            <a:r>
              <a:rPr lang="uk-UA" altLang="uk-UA" dirty="0">
                <a:latin typeface="Arial" panose="020B0604020202020204" pitchFamily="34" charset="0"/>
              </a:rPr>
              <a:t>»);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dirty="0">
                <a:latin typeface="Arial" panose="020B0604020202020204" pitchFamily="34" charset="0"/>
              </a:rPr>
              <a:t>Створення рекламно-інформаційних матеріалів (буклети, презентації, відео </a:t>
            </a:r>
            <a:r>
              <a:rPr lang="en-US" altLang="uk-UA" dirty="0">
                <a:latin typeface="Arial" panose="020B0604020202020204" pitchFamily="34" charset="0"/>
                <a:hlinkClick r:id="rId7"/>
              </a:rPr>
              <a:t>https://modastil.com.ua/wp-content/uploads/2025/04/%D0%B5%D0%BA%D1%81%D0%BA%D1%83%D1%80%D1%81%D1%96%D1%8F2025-%D0%B0%D0%B1%D1%96%D1%82%D1%83%D1%80%D1%96%D1%94%D0%BD%D1%82%D1%83.mp4</a:t>
            </a:r>
            <a:endParaRPr lang="uk-UA" altLang="uk-UA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uk-UA" dirty="0">
                <a:latin typeface="Arial" panose="020B0604020202020204" pitchFamily="34" charset="0"/>
                <a:hlinkClick r:id="rId8"/>
              </a:rPr>
              <a:t>https://modastil.com.ua/wp-content/uploads/2025/04/%D0%9C%D0%BE%D0%B4%D0%B8-%D1%96-%D1%81%D1%82%D0%B8%D0%BB%D1%8E-2025.mp4</a:t>
            </a:r>
            <a:r>
              <a:rPr lang="uk-UA" altLang="uk-UA" dirty="0">
                <a:latin typeface="Arial" panose="020B0604020202020204" pitchFamily="34" charset="0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dirty="0">
                <a:latin typeface="Arial" panose="020B0604020202020204" pitchFamily="34" charset="0"/>
              </a:rPr>
              <a:t>Залучення здобувачів освіти до демонстрації професійних умінь (покази колекцій, майстер-класи, виставки творчих робіт);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dirty="0">
                <a:latin typeface="Arial" panose="020B0604020202020204" pitchFamily="34" charset="0"/>
              </a:rPr>
              <a:t>Співпрацю з центрами зайнятості, роботодавцями та громадськими організаціям (</a:t>
            </a:r>
            <a:r>
              <a:rPr lang="uk-UA" dirty="0"/>
              <a:t>Обласний фестиваль «</a:t>
            </a:r>
            <a:r>
              <a:rPr lang="uk-UA" dirty="0" err="1"/>
              <a:t>WORKxMOЛOДЬ</a:t>
            </a:r>
            <a:r>
              <a:rPr lang="uk-UA" dirty="0"/>
              <a:t>. КРОК ДО УCПIXУ» організатор Запорізький обласний центр зайнятості).</a:t>
            </a:r>
            <a:endParaRPr lang="uk-UA" altLang="uk-UA" dirty="0">
              <a:latin typeface="Arial" panose="020B0604020202020204" pitchFamily="34" charset="0"/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  <a:p>
            <a:endParaRPr lang="uk-UA" dirty="0"/>
          </a:p>
        </p:txBody>
      </p:sp>
      <p:pic>
        <p:nvPicPr>
          <p:cNvPr id="18" name="Місце для вмісту 17">
            <a:extLst>
              <a:ext uri="{FF2B5EF4-FFF2-40B4-BE49-F238E27FC236}">
                <a16:creationId xmlns:a16="http://schemas.microsoft.com/office/drawing/2014/main" id="{8BC3233A-C403-2853-A8B4-D08CFC2959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33" y="1471141"/>
            <a:ext cx="2323038" cy="2871534"/>
          </a:xfr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731AD3-C596-90BE-37F6-4C5AA100C7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70" y="4002984"/>
            <a:ext cx="2775698" cy="255696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F0AC84-FD5A-B66F-FA65-E6C7E65AB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70" y="1406082"/>
            <a:ext cx="2213066" cy="45808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ED043BF-0FFB-7F3F-5BD3-A928B6A2D5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02" y="1406081"/>
            <a:ext cx="2193129" cy="45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8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C0506-7B62-5855-5C25-E9943DEF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E0C3F-931C-26FF-98F1-140E25889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8739AD-36AF-E623-459E-A0A045CA2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72CDF-F5BC-AC96-5550-8EFD1CABA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27B1A6-E527-22C8-92C9-E3B5EA293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2C8979-BAF4-F328-3731-6F1703526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0033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794F420-E6A6-BFAE-7661-97FA8F96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Основні напрямки роботи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AF9FC77A-FD65-94CA-6B61-10D0A79EB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887" y="1471140"/>
            <a:ext cx="4852282" cy="470582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err="1">
                <a:solidFill>
                  <a:srgbClr val="7030A0"/>
                </a:solidFill>
              </a:rPr>
              <a:t>Основні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напрями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виховної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роботи</a:t>
            </a:r>
            <a:r>
              <a:rPr lang="ru-RU" sz="3600" b="1" dirty="0">
                <a:solidFill>
                  <a:srgbClr val="7030A0"/>
                </a:solidFill>
              </a:rPr>
              <a:t> у </a:t>
            </a:r>
            <a:r>
              <a:rPr lang="ru-RU" sz="3600" b="1" dirty="0" err="1">
                <a:solidFill>
                  <a:srgbClr val="7030A0"/>
                </a:solidFill>
              </a:rPr>
              <a:t>гуртожитку</a:t>
            </a:r>
            <a:r>
              <a:rPr lang="ru-RU" sz="3600" b="1" dirty="0">
                <a:solidFill>
                  <a:srgbClr val="7030A0"/>
                </a:solidFill>
              </a:rPr>
              <a:t>: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b="1" dirty="0">
                <a:latin typeface="Arial" panose="020B0604020202020204" pitchFamily="34" charset="0"/>
              </a:rPr>
              <a:t>Формування культури побуту</a:t>
            </a:r>
            <a:r>
              <a:rPr lang="uk-UA" altLang="uk-UA" dirty="0">
                <a:latin typeface="Arial" panose="020B0604020202020204" pitchFamily="34" charset="0"/>
              </a:rPr>
              <a:t>: прищеплення навичок самообслуговування, дотримання правил внутрішнього розпорядку, санітарно-гігієнічних норм та спільного проживання.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b="1" dirty="0" err="1">
                <a:latin typeface="Arial" panose="020B0604020202020204" pitchFamily="34" charset="0"/>
              </a:rPr>
              <a:t>Правовиховна</a:t>
            </a:r>
            <a:r>
              <a:rPr lang="uk-UA" altLang="uk-UA" b="1" dirty="0">
                <a:latin typeface="Arial" panose="020B0604020202020204" pitchFamily="34" charset="0"/>
              </a:rPr>
              <a:t> робота</a:t>
            </a:r>
            <a:r>
              <a:rPr lang="uk-UA" altLang="uk-UA" dirty="0">
                <a:latin typeface="Arial" panose="020B0604020202020204" pitchFamily="34" charset="0"/>
              </a:rPr>
              <a:t>: профілактика правопорушень, зустрічі з працівниками правоохоронних органів, бесіди про права й обов’язки мешканців гуртожитку.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b="1" dirty="0">
                <a:latin typeface="Arial" panose="020B0604020202020204" pitchFamily="34" charset="0"/>
              </a:rPr>
              <a:t>Патріотичне та моральне виховання</a:t>
            </a:r>
            <a:r>
              <a:rPr lang="uk-UA" altLang="uk-UA" dirty="0">
                <a:latin typeface="Arial" panose="020B0604020202020204" pitchFamily="34" charset="0"/>
              </a:rPr>
              <a:t>: участь у виховних годинах, заходах до державних свят, бесідах про цінності громадянського суспільства.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b="1" dirty="0">
                <a:latin typeface="Arial" panose="020B0604020202020204" pitchFamily="34" charset="0"/>
              </a:rPr>
              <a:t>Організація дозвілля</a:t>
            </a:r>
            <a:r>
              <a:rPr lang="uk-UA" altLang="uk-UA" dirty="0">
                <a:latin typeface="Arial" panose="020B0604020202020204" pitchFamily="34" charset="0"/>
              </a:rPr>
              <a:t>: проведення тематичних вечорів, конкурсів, переглядів фільмів, спортивних змагань, майстер-класів.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b="1" dirty="0">
                <a:latin typeface="Arial" panose="020B0604020202020204" pitchFamily="34" charset="0"/>
              </a:rPr>
              <a:t>Індивідуальна робота з мешканцями</a:t>
            </a:r>
            <a:r>
              <a:rPr lang="uk-UA" altLang="uk-UA" dirty="0">
                <a:latin typeface="Arial" panose="020B0604020202020204" pitchFamily="34" charset="0"/>
              </a:rPr>
              <a:t>: психологічна підтримка, соціально-педагогічний супровід, допомога в адаптації першокурсників.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b="1" dirty="0">
                <a:latin typeface="Arial" panose="020B0604020202020204" pitchFamily="34" charset="0"/>
              </a:rPr>
              <a:t>Профорієнтаційна підтримка</a:t>
            </a:r>
            <a:r>
              <a:rPr lang="uk-UA" altLang="uk-UA" dirty="0">
                <a:latin typeface="Arial" panose="020B0604020202020204" pitchFamily="34" charset="0"/>
              </a:rPr>
              <a:t>: участь у заходах, спрямованих на усвідомлення власного професійного шляху та мотивацію до навчання.</a:t>
            </a:r>
          </a:p>
          <a:p>
            <a:endParaRPr lang="uk-UA" dirty="0"/>
          </a:p>
        </p:txBody>
      </p:sp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856FD4B5-5D09-230A-F1AA-45E4295D71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07485"/>
            <a:ext cx="2056140" cy="2739748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93E70C-135E-D66B-A03B-5DFAF1199B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85" y="1507484"/>
            <a:ext cx="3614030" cy="24093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52E22D-7310-02D7-0D0B-B3656746B8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80" y="3767609"/>
            <a:ext cx="3212472" cy="24093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CA65C4-B068-CD7F-D660-1A0CEBFD90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68" y="4213500"/>
            <a:ext cx="1427152" cy="19028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9615C4-F365-F0C1-3507-11FB68125B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70" y="4326610"/>
            <a:ext cx="1902870" cy="19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1F29E-EC9F-8896-6FA7-B3BA49AE4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22C2E-57FB-5979-6659-0D3F009E7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7E24B-E201-6AAB-8957-CD5FECA8F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5A1E6B-4285-6982-0667-658CD92CF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B8E366-7E61-34E6-BAF0-91406FEDF1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886DC4-72FB-90A8-5FE6-0C224F4CB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5BC3B82-6AD6-7941-0452-C5E08B29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1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Отже</a:t>
            </a:r>
            <a:r>
              <a:rPr lang="ru-RU" b="1" dirty="0">
                <a:solidFill>
                  <a:srgbClr val="002060"/>
                </a:solidFill>
              </a:rPr>
              <a:t>, робота </a:t>
            </a:r>
            <a:r>
              <a:rPr lang="ru-RU" b="1" dirty="0" err="1">
                <a:solidFill>
                  <a:srgbClr val="002060"/>
                </a:solidFill>
              </a:rPr>
              <a:t>учнівського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самоврядування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протягом</a:t>
            </a:r>
            <a:r>
              <a:rPr lang="ru-RU" b="1" dirty="0">
                <a:solidFill>
                  <a:srgbClr val="002060"/>
                </a:solidFill>
              </a:rPr>
              <a:t> року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була</a:t>
            </a:r>
            <a:r>
              <a:rPr lang="ru-RU" b="1" dirty="0">
                <a:solidFill>
                  <a:srgbClr val="002060"/>
                </a:solidFill>
              </a:rPr>
              <a:t> системною, </a:t>
            </a:r>
            <a:r>
              <a:rPr lang="ru-RU" b="1" dirty="0" err="1">
                <a:solidFill>
                  <a:srgbClr val="002060"/>
                </a:solidFill>
              </a:rPr>
              <a:t>змістовною</a:t>
            </a:r>
            <a:r>
              <a:rPr lang="ru-RU" b="1" dirty="0">
                <a:solidFill>
                  <a:srgbClr val="002060"/>
                </a:solidFill>
              </a:rPr>
              <a:t> та результативною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A9F1F32E-69FC-5D39-533D-8FD92FA79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555" y="2175684"/>
            <a:ext cx="5999583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</a:rPr>
              <a:t>Ми активно будемо продовжувати роботу учнівського самоврядування, адже ми створюємо атмосферу, запроваджуємо нові традиції та досягаємо цілей. </a:t>
            </a:r>
          </a:p>
          <a:p>
            <a:pPr marL="0" indent="0" algn="ctr">
              <a:buNone/>
            </a:pPr>
            <a:r>
              <a:rPr lang="uk-UA" sz="5400" b="1" dirty="0">
                <a:solidFill>
                  <a:srgbClr val="FF0000"/>
                </a:solidFill>
              </a:rPr>
              <a:t>РАЗОМ МИ СИЛА!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53DEC2-5474-4E9C-A347-82225CA47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0" y="2256951"/>
            <a:ext cx="5829551" cy="38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9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F33E7-1C94-4F69-8388-4C2FCB8DF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715767-924A-22C1-D289-B7B769884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BCCAC9-EDF0-A82A-438A-A6FA4CBF1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AD6215-1638-A0F2-44A2-1138DF192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DC8446-58A6-38D1-EC02-67E31B072F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457E82-9A4A-8E9D-2341-F29834B54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4BB71F70-7972-83CC-495B-30ECDCB00B71}"/>
              </a:ext>
            </a:extLst>
          </p:cNvPr>
          <p:cNvSpPr txBox="1">
            <a:spLocks/>
          </p:cNvSpPr>
          <p:nvPr/>
        </p:nvSpPr>
        <p:spPr>
          <a:xfrm>
            <a:off x="609828" y="239813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>
                <a:solidFill>
                  <a:srgbClr val="FF0000"/>
                </a:solidFill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50883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E46DF7-37D0-4E75-FA5A-59A2DF1F17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2E2CE4-75C4-18CE-48ED-1DCB08652A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E096F1-975A-3C46-3C4B-9D3789FAB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4614357"/>
            <a:ext cx="2243643" cy="2243643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2491C72A-5962-457A-83D7-0EE861F5D72E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29208" y="1659135"/>
            <a:ext cx="11019453" cy="40512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indent="-800100">
              <a:defRPr/>
            </a:pPr>
            <a:br>
              <a:rPr lang="uk-UA" altLang="uk-UA" sz="1500" dirty="0">
                <a:solidFill>
                  <a:srgbClr val="990000"/>
                </a:solidFill>
                <a:latin typeface="Arial Unicode MS" pitchFamily="34" charset="-128"/>
              </a:rPr>
            </a:br>
            <a:endParaRPr lang="uk-UA" altLang="uk-UA" sz="2200" dirty="0">
              <a:solidFill>
                <a:srgbClr val="0000FF"/>
              </a:solidFill>
              <a:latin typeface="Arial Unicode MS" pitchFamily="34" charset="-128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8FAFF5-6647-DD00-FC24-9279E255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2" y="6181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altLang="uk-UA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Учнівське самоврядування – це </a:t>
            </a:r>
            <a:br>
              <a:rPr lang="uk-UA" altLang="uk-UA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uk-UA" altLang="uk-UA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добровільне об'єднання здобувачів освіти, </a:t>
            </a:r>
            <a:br>
              <a:rPr lang="uk-UA" altLang="uk-UA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uk-UA" altLang="uk-UA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головною метою якого є:</a:t>
            </a:r>
            <a:br>
              <a:rPr lang="uk-UA" altLang="uk-UA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uk-UA" sz="3200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65832779-4F9D-EB9A-9B37-D73FCF13A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880" y="1943741"/>
            <a:ext cx="5866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uk-UA" sz="2000" dirty="0">
                <a:solidFill>
                  <a:srgbClr val="0000FF"/>
                </a:solidFill>
                <a:latin typeface="Arial Unicode MS" pitchFamily="34" charset="-128"/>
              </a:rPr>
              <a:t>- </a:t>
            </a:r>
            <a:r>
              <a:rPr lang="uk-UA" altLang="uk-UA" dirty="0">
                <a:solidFill>
                  <a:srgbClr val="0000FF"/>
                </a:solidFill>
                <a:latin typeface="Arial Unicode MS" pitchFamily="34" charset="-128"/>
              </a:rPr>
              <a:t>залучення здобувачів освіти до управління справами навчального закладу;</a:t>
            </a:r>
            <a:br>
              <a:rPr lang="uk-UA" altLang="uk-UA" dirty="0">
                <a:solidFill>
                  <a:srgbClr val="0000FF"/>
                </a:solidFill>
                <a:latin typeface="Arial Unicode MS" pitchFamily="34" charset="-128"/>
              </a:rPr>
            </a:br>
            <a:r>
              <a:rPr lang="uk-UA" altLang="uk-UA" dirty="0">
                <a:solidFill>
                  <a:srgbClr val="0000FF"/>
                </a:solidFill>
                <a:latin typeface="Arial Unicode MS" pitchFamily="34" charset="-128"/>
              </a:rPr>
              <a:t>- залучення здобувачів освіти до різноманітних видів діяльності;</a:t>
            </a:r>
            <a:br>
              <a:rPr lang="uk-UA" altLang="uk-UA" dirty="0">
                <a:solidFill>
                  <a:srgbClr val="0000FF"/>
                </a:solidFill>
                <a:latin typeface="Arial Unicode MS" pitchFamily="34" charset="-128"/>
              </a:rPr>
            </a:br>
            <a:r>
              <a:rPr lang="uk-UA" altLang="uk-UA" dirty="0">
                <a:solidFill>
                  <a:srgbClr val="0000FF"/>
                </a:solidFill>
                <a:latin typeface="Arial Unicode MS" pitchFamily="34" charset="-128"/>
              </a:rPr>
              <a:t>- виховання почуття відповідальності;</a:t>
            </a:r>
            <a:br>
              <a:rPr lang="uk-UA" altLang="uk-UA" dirty="0">
                <a:solidFill>
                  <a:srgbClr val="0000FF"/>
                </a:solidFill>
                <a:latin typeface="Arial Unicode MS" pitchFamily="34" charset="-128"/>
              </a:rPr>
            </a:br>
            <a:r>
              <a:rPr lang="uk-UA" altLang="uk-UA" dirty="0">
                <a:solidFill>
                  <a:srgbClr val="0000FF"/>
                </a:solidFill>
                <a:latin typeface="Arial Unicode MS" pitchFamily="34" charset="-128"/>
              </a:rPr>
              <a:t>- навчання вмінню співпрацювати на принципах діяльності, гласності, демократизму.</a:t>
            </a:r>
            <a:endParaRPr lang="uk-UA" dirty="0"/>
          </a:p>
        </p:txBody>
      </p:sp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BEC0CE63-83F1-29FC-9959-E06C5E1AAC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20" y="1901323"/>
            <a:ext cx="5561075" cy="4170806"/>
          </a:xfrm>
        </p:spPr>
      </p:pic>
    </p:spTree>
    <p:extLst>
      <p:ext uri="{BB962C8B-B14F-4D97-AF65-F5344CB8AC3E}">
        <p14:creationId xmlns:p14="http://schemas.microsoft.com/office/powerpoint/2010/main" val="38815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9833F-243E-4086-13F6-3908DC283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62CD6-6460-26D3-1495-CCDC598FB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094CB-6978-E7BD-65DB-A191FC462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938389-3952-CD82-CFCB-58AEC2821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67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988006-DFD0-0B91-33A6-FCFF29E58B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878431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7C9B0C-8900-2646-7D0F-50C2C582B4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52" y="4784944"/>
            <a:ext cx="2243643" cy="22436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DFE973-EE43-293E-D680-DA4553A35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49" y="1638321"/>
            <a:ext cx="7635902" cy="5052498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17756C8-4E04-A165-5B7D-3EC8D24A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73" y="4041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5">
                    <a:lumMod val="50000"/>
                  </a:schemeClr>
                </a:solidFill>
              </a:rPr>
              <a:t>Структура учнівського самоврядування</a:t>
            </a:r>
            <a:br>
              <a:rPr lang="uk-UA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</a:rPr>
              <a:t> у ДНЗ ЗВПУМС</a:t>
            </a:r>
          </a:p>
        </p:txBody>
      </p:sp>
    </p:spTree>
    <p:extLst>
      <p:ext uri="{BB962C8B-B14F-4D97-AF65-F5344CB8AC3E}">
        <p14:creationId xmlns:p14="http://schemas.microsoft.com/office/powerpoint/2010/main" val="179918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FC007-9751-FD77-347D-C85CE27D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06EF92-3D7F-A273-144B-80AF12F7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2AC84-F7E9-6EE9-EB9E-FBABFC268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3BB2EC-1A37-28F8-FA49-B77640109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A25922-1195-5AFA-D54C-AB96CB4474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7BBF81-546E-4D30-646B-B69793568F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4614357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0436B1-8CFF-D9A9-F65C-6C2560EF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>
                <a:solidFill>
                  <a:schemeClr val="accent5">
                    <a:lumMod val="50000"/>
                  </a:schemeClr>
                </a:solidFill>
              </a:rPr>
              <a:t>НАШЕ КРЕДО: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0EF3E573-0B64-F9F8-866C-FC3A0E7F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6000" b="1" dirty="0">
                <a:solidFill>
                  <a:srgbClr val="7030A0"/>
                </a:solidFill>
                <a:latin typeface="+mj-lt"/>
              </a:rPr>
              <a:t>ПРОПОНУЙ!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6000" b="1" dirty="0">
                <a:solidFill>
                  <a:srgbClr val="7030A0"/>
                </a:solidFill>
                <a:latin typeface="+mj-lt"/>
              </a:rPr>
              <a:t>ПЛАНУЙ!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6000" b="1" dirty="0">
                <a:solidFill>
                  <a:srgbClr val="7030A0"/>
                </a:solidFill>
                <a:latin typeface="+mj-lt"/>
              </a:rPr>
              <a:t>ОРГАНІЗОВУЙ!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6000" b="1" dirty="0">
                <a:solidFill>
                  <a:srgbClr val="7030A0"/>
                </a:solidFill>
                <a:latin typeface="+mj-lt"/>
              </a:rPr>
              <a:t>ВИКОНУЙ!                               </a:t>
            </a:r>
          </a:p>
          <a:p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BA7199-112B-A62D-83FF-1FAA95094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92" y="1541019"/>
            <a:ext cx="3861379" cy="31203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CFE31C-A3A5-CE9D-0D33-7E829B8B00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6" y="3910791"/>
            <a:ext cx="3480319" cy="28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0B33C-ADEC-2737-9351-884344C07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801413-BD49-882F-3385-E04BD424F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4EE0AB-4DD8-8559-FFF1-393C02E5B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1D0E38-505E-5206-F189-FD43C4721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0C0762-ACEF-A4F6-1A04-C825B61C1D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E21B33-E841-1715-B73D-6FFC7BD4C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7152C5C-28B3-59C5-C4C7-7C5851D8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НАШІ ПРИНЦИПИ:</a:t>
            </a: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48F8AA6F-9C09-ED80-093B-E8F357DA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81" y="1507485"/>
            <a:ext cx="4834812" cy="435133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uk-UA" altLang="uk-UA" sz="3500" dirty="0">
                <a:solidFill>
                  <a:srgbClr val="0000FF"/>
                </a:solidFill>
              </a:rPr>
              <a:t>САМІ ВИРІШИЛИ!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uk-UA" altLang="uk-UA" sz="3500" dirty="0">
                <a:solidFill>
                  <a:srgbClr val="0000FF"/>
                </a:solidFill>
              </a:rPr>
              <a:t>САМІ РОЗРОБИЛИ!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uk-UA" altLang="uk-UA" sz="3500" dirty="0">
                <a:solidFill>
                  <a:srgbClr val="0000FF"/>
                </a:solidFill>
              </a:rPr>
              <a:t>САМІ ВІДПОВІДАЄМО!</a:t>
            </a:r>
            <a:endParaRPr lang="uk-UA" altLang="uk-UA" sz="4000" dirty="0">
              <a:solidFill>
                <a:srgbClr val="0000FF"/>
              </a:solidFill>
            </a:endParaRPr>
          </a:p>
          <a:p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A87F9A-CB8C-E998-AA47-487B1EF712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31" y="3429000"/>
            <a:ext cx="4109599" cy="30821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14C6C5-19EE-2936-6DEE-D1CDC58361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12" y="1690688"/>
            <a:ext cx="3658506" cy="4878008"/>
          </a:xfrm>
          <a:prstGeom prst="rect">
            <a:avLst/>
          </a:prstGeom>
        </p:spPr>
      </p:pic>
      <p:pic>
        <p:nvPicPr>
          <p:cNvPr id="16" name="Місце для вмісту 11">
            <a:extLst>
              <a:ext uri="{FF2B5EF4-FFF2-40B4-BE49-F238E27FC236}">
                <a16:creationId xmlns:a16="http://schemas.microsoft.com/office/drawing/2014/main" id="{653E45B7-426A-13A4-E8C9-71BF02A80F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1" y="3638939"/>
            <a:ext cx="3805248" cy="28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4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F43F-18C1-8BD6-473B-0BFEF896E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23578C-B172-CE1D-FC81-7D651B7EC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31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E36FF8-B851-580B-6535-10B7FB2BE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4BAD8D-ACEC-3284-E4C7-EEF9C1DC4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B33DF2-5268-1CD1-FEE9-E5BEB899D5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D8E955-4969-57E0-42EF-9D450B2615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329398-C036-1746-1AED-61C2CDD5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Основні напрямки роботи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3F83CD99-8A84-7021-E467-500952E32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539" y="1825625"/>
            <a:ext cx="5551714" cy="4351338"/>
          </a:xfrm>
        </p:spPr>
        <p:txBody>
          <a:bodyPr/>
          <a:lstStyle/>
          <a:p>
            <a:pPr>
              <a:buNone/>
            </a:pPr>
            <a:r>
              <a:rPr lang="uk-UA" b="1" dirty="0">
                <a:solidFill>
                  <a:srgbClr val="7030A0"/>
                </a:solidFill>
              </a:rPr>
              <a:t>Навчально-професійний напрям: </a:t>
            </a:r>
            <a:endParaRPr lang="uk-UA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Сприяння підвищенню навчальної мотивації учнів.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Організація предметних тижнів, конкурсів, вікторин.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Участь у створенні інформаційних куточків, презентацій.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AC1B14-8437-7D0C-E466-FB8884B4A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18" y="1446334"/>
            <a:ext cx="3607718" cy="27057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F572DD-852D-57DE-553C-45AC1D4BE5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60" y="4001294"/>
            <a:ext cx="3200401" cy="21315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914269-9BFA-5AE2-4109-2901013BA1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33" y="1577774"/>
            <a:ext cx="2471448" cy="24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4C64F-A383-C035-84BA-47CCB9686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86FE3B-5D8E-81C3-51EA-2A4FFA84E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E330D9-696E-14A0-D632-534E95D91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C0F013-89E5-3E80-7B13-59770C82B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E247BF-F2DB-3992-BA5D-8E4C5AB9CF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9B4543-A239-DB8E-7593-6ED370C3A8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03D175-D793-7CC3-64E9-2CCDADAF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Основні напрямки роботи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2413F324-D460-6A03-8180-AC1ECEF60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4" y="1825625"/>
            <a:ext cx="5573486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b="1" dirty="0">
                <a:solidFill>
                  <a:srgbClr val="7030A0"/>
                </a:solidFill>
              </a:rPr>
              <a:t>Культурно-масовий напрям: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dirty="0">
                <a:latin typeface="Arial" panose="020B0604020202020204" pitchFamily="34" charset="0"/>
              </a:rPr>
              <a:t>Проведення свят, тематичних вечорів, конкурсів талантів, модних показів.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dirty="0">
                <a:latin typeface="Arial" panose="020B0604020202020204" pitchFamily="34" charset="0"/>
              </a:rPr>
              <a:t>Організація творчих майстер-класів, флешмобів, виставок учнівських робіт.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dirty="0">
                <a:latin typeface="Arial" panose="020B0604020202020204" pitchFamily="34" charset="0"/>
              </a:rPr>
              <a:t>Участь у благодійних ярмарках, концертах, культурних </a:t>
            </a:r>
            <a:r>
              <a:rPr lang="uk-UA" altLang="uk-UA" dirty="0" err="1">
                <a:latin typeface="Arial" panose="020B0604020202020204" pitchFamily="34" charset="0"/>
              </a:rPr>
              <a:t>проєктах</a:t>
            </a:r>
            <a:r>
              <a:rPr lang="uk-UA" altLang="uk-UA" dirty="0">
                <a:latin typeface="Arial" panose="020B0604020202020204" pitchFamily="34" charset="0"/>
              </a:rPr>
              <a:t>.</a:t>
            </a:r>
            <a:endParaRPr lang="uk-UA" b="1" dirty="0"/>
          </a:p>
          <a:p>
            <a:endParaRPr lang="uk-UA" b="1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94E4D3D-461C-9807-A217-4624655B7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314" y="3329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E6FE44-8F29-E55F-FDC4-118457562D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14" y="4181775"/>
            <a:ext cx="3793841" cy="25282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0E5944B-36B1-9B60-DB98-E75068D804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24" y="1438575"/>
            <a:ext cx="1822704" cy="27432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6C8D771-1F37-DDC2-59B7-5BDA50A1D6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7" y="1471140"/>
            <a:ext cx="2392075" cy="293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BDF25-8AA4-3A93-251F-8269BF1FE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E22013-DDF3-B27F-15B4-72787AAA7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BF81BE-22C5-3799-E477-A1D4ACFA6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A02567-F9E8-2C50-4E8B-675B95019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1007706" cy="128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310EA-8B5D-180B-C33B-2F23D00936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2B1FDE-4113-EA5E-0502-E7B7CABC72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120158-A4E5-D369-8F1B-4A9337AC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Основні напрямки роботи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65C9C3EB-1ED4-40CE-CD5F-F835EA74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142" y="1599087"/>
            <a:ext cx="5592797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>
                <a:solidFill>
                  <a:srgbClr val="7030A0"/>
                </a:solidFill>
              </a:rPr>
              <a:t>Національно – патріотичний напрям:</a:t>
            </a:r>
            <a:endParaRPr lang="uk-UA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Вшанування пам’ятних дат, участь у всеукраїнських акціях («Голоси дітей», «Серце до серця»).</a:t>
            </a:r>
          </a:p>
          <a:p>
            <a:r>
              <a:rPr lang="uk-UA" dirty="0"/>
              <a:t>Залучення учнів до волонтерської діяльності, допомоги військовим, дітям-переселенцям, участь у благодійному </a:t>
            </a:r>
            <a:r>
              <a:rPr lang="uk-UA" dirty="0" err="1"/>
              <a:t>фотопроєкті</a:t>
            </a:r>
            <a:r>
              <a:rPr lang="uk-UA" dirty="0"/>
              <a:t> на підтримку родин загиблих Героїв за запрошенням </a:t>
            </a:r>
            <a:r>
              <a:rPr lang="uk-UA" dirty="0" err="1"/>
              <a:t>Широківської</a:t>
            </a:r>
            <a:r>
              <a:rPr lang="uk-UA" dirty="0"/>
              <a:t> сільської ради Запорізького району.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Проведення заходів до Дня Соборності, Дня захисників і захисниць України, Дня гідності   та свободи.</a:t>
            </a:r>
          </a:p>
          <a:p>
            <a:endParaRPr lang="uk-UA" dirty="0"/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0121E9F0-1E0F-8061-C739-55DBC58C7A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159" y="1507485"/>
            <a:ext cx="2450812" cy="4351338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B9B110-B6D3-967B-EE33-74D36B2409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98" y="1343444"/>
            <a:ext cx="2559848" cy="34131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2EFE8A-8F21-CB54-51AF-C1666F6445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8" y="4325852"/>
            <a:ext cx="1767061" cy="24771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AF4576-02A5-8B9E-0460-656AF80944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48" y="4095034"/>
            <a:ext cx="2096550" cy="27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B4E6D-9AAF-F9A4-73DB-F6D86965D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C2D0C-EE7C-4782-C1C0-F2239A184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D0D05A-E60F-9A15-82D6-AF9E81092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" y="-36345"/>
            <a:ext cx="1413746" cy="15074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A374F6-BB80-C2A5-44B8-D76E1FAE7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02" y="187995"/>
            <a:ext cx="917078" cy="11677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5048AB-8DC8-67E4-6A04-46F4BAC0D8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367" r="4202" b="5289"/>
          <a:stretch/>
        </p:blipFill>
        <p:spPr>
          <a:xfrm>
            <a:off x="10674220" y="187995"/>
            <a:ext cx="1240540" cy="1218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259107-090C-99EE-2FB7-B53361284C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702"/>
            <a:ext cx="2243643" cy="2243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4B570F8-2C24-90BC-B1E1-630EA63D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Основні напрямки роботи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5446E35B-B1A7-DC8D-AA69-E58300E371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>
                <a:solidFill>
                  <a:srgbClr val="7030A0"/>
                </a:solidFill>
              </a:rPr>
              <a:t>Правовий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напрям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Ознайомлення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з </a:t>
            </a:r>
            <a:r>
              <a:rPr lang="ru-RU" dirty="0" err="1"/>
              <a:t>їхніми</a:t>
            </a:r>
            <a:r>
              <a:rPr lang="ru-RU" dirty="0"/>
              <a:t> правами та </a:t>
            </a:r>
            <a:r>
              <a:rPr lang="ru-RU" dirty="0" err="1"/>
              <a:t>обов’язками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 права, </a:t>
            </a:r>
            <a:r>
              <a:rPr lang="ru-RU" dirty="0" err="1"/>
              <a:t>зустрічей</a:t>
            </a:r>
            <a:r>
              <a:rPr lang="ru-RU" dirty="0"/>
              <a:t> з юристами, </a:t>
            </a:r>
            <a:r>
              <a:rPr lang="ru-RU" dirty="0" err="1"/>
              <a:t>круглих</a:t>
            </a:r>
            <a:r>
              <a:rPr lang="ru-RU" dirty="0"/>
              <a:t> </a:t>
            </a:r>
            <a:r>
              <a:rPr lang="ru-RU" dirty="0" err="1"/>
              <a:t>столів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Участь у </a:t>
            </a:r>
            <a:r>
              <a:rPr lang="ru-RU" dirty="0" err="1"/>
              <a:t>роботі</a:t>
            </a:r>
            <a:r>
              <a:rPr lang="ru-RU" dirty="0"/>
              <a:t> Ради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правопорушень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3E5D72-3C1E-749F-4C03-DC091ED1B9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44" y="3640833"/>
            <a:ext cx="3906631" cy="29299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3A36F8-F8F5-873C-2CA8-E937F53FF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91" y="1471140"/>
            <a:ext cx="4134480" cy="31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15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795</Words>
  <Application>Microsoft Office PowerPoint</Application>
  <PresentationFormat>Широкий екран</PresentationFormat>
  <Paragraphs>81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Calibri</vt:lpstr>
      <vt:lpstr>Calibri Light</vt:lpstr>
      <vt:lpstr>Тема Office</vt:lpstr>
      <vt:lpstr>Презентація PowerPoint</vt:lpstr>
      <vt:lpstr>Учнівське самоврядування – це  добровільне об'єднання здобувачів освіти,  головною метою якого є: </vt:lpstr>
      <vt:lpstr>Структура учнівського самоврядування  у ДНЗ ЗВПУМС</vt:lpstr>
      <vt:lpstr>НАШЕ КРЕДО:</vt:lpstr>
      <vt:lpstr>НАШІ ПРИНЦИПИ:</vt:lpstr>
      <vt:lpstr>Основні напрямки роботи</vt:lpstr>
      <vt:lpstr>Основні напрямки роботи</vt:lpstr>
      <vt:lpstr>Основні напрямки роботи</vt:lpstr>
      <vt:lpstr>Основні напрямки роботи</vt:lpstr>
      <vt:lpstr>Основні напрямки роботи</vt:lpstr>
      <vt:lpstr>Основні напрямки роботи</vt:lpstr>
      <vt:lpstr>Основні напрямки роботи</vt:lpstr>
      <vt:lpstr>Основні напрямки роботи</vt:lpstr>
      <vt:lpstr>Основні напрямки роботи</vt:lpstr>
      <vt:lpstr>Основні напрямки роботи</vt:lpstr>
      <vt:lpstr>Отже, робота учнівського  самоврядування протягом року  була системною, змістовною та результативною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Administrator</cp:lastModifiedBy>
  <cp:revision>19</cp:revision>
  <dcterms:created xsi:type="dcterms:W3CDTF">2021-01-16T17:10:22Z</dcterms:created>
  <dcterms:modified xsi:type="dcterms:W3CDTF">2025-06-19T05:30:27Z</dcterms:modified>
</cp:coreProperties>
</file>